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sldIdLst>
    <p:sldId id="262" r:id="rId2"/>
    <p:sldId id="256" r:id="rId3"/>
    <p:sldId id="260" r:id="rId4"/>
    <p:sldId id="263" r:id="rId5"/>
    <p:sldId id="257" r:id="rId6"/>
    <p:sldId id="258" r:id="rId7"/>
    <p:sldId id="259" r:id="rId8"/>
    <p:sldId id="261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CC33"/>
    <a:srgbClr val="FFFF00"/>
    <a:srgbClr val="6600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6" autoAdjust="0"/>
    <p:restoredTop sz="90929"/>
  </p:normalViewPr>
  <p:slideViewPr>
    <p:cSldViewPr>
      <p:cViewPr varScale="1">
        <p:scale>
          <a:sx n="124" d="100"/>
          <a:sy n="124" d="100"/>
        </p:scale>
        <p:origin x="57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A039074-BC8F-644A-B62D-19797909B9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AA225A0-876D-A784-4514-E61146D9A8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A0B3551-8F4D-BA6A-25F7-6813D013502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5C7BBF81-A677-CFD8-E17D-171C6A639E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8F76DC35-58A9-14A5-D223-98BFECA3C3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F330D180-BB37-3D95-E500-27B15A851C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C1C363-4A75-432C-AFF5-79FCCA3816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C63C54-8679-0483-61CF-5A3B38B4EF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0E0D9-F78D-4495-8C2C-C6463279DB1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A0D023D-8EC9-33B9-1001-76F9DE6D8D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60680C3-E2C0-4DAF-7379-614352523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600FC9-51F9-607E-0779-359C96BD8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2AF72-E903-46CE-AC54-199105BE20F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0588C8F-41E5-70E1-8F3B-D6C5CA747B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0472F55-5158-8BC5-116F-1E93CBD1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7C5F42-C68C-0D2C-F505-A10E330FFC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1BDC3-29AC-4D51-8825-90B5C563FAA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0928D16-C815-8AFD-8DFC-AFE9239064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447DF1E-F2D4-7879-5AAB-D2F684ED0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321BF8-A9D1-B940-A13C-0EE72786A2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0066D-DF33-46EF-B1BC-773A092AEB6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3277CF9C-8053-A0CA-DC5F-7DB5F22F03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0B99372-E1FC-A975-76F9-099D0C40D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6C7C1A-A49A-5DCE-9957-9FC01F0383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BC2E5-ED78-437D-8A10-2042235CE1D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381D1C0-228E-B4A7-C6C6-E4D24FD704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3DF60C5-AC78-42C7-65C9-2EBCB1F47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019839-64BA-AF7A-34C2-2FF9F179C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C866D-56E7-442D-BB54-C3CB3707DB8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4C7FDD-AA80-A7F3-BD1E-D8A233279F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08B5A23-8743-E814-483A-526D355FD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2D05C0-F510-AA25-EF77-E7718C06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34C28-2660-4E03-982A-21E02125587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0A65671B-BA48-51C6-D02E-C436EC3CE0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3423B2A-02BD-B1F6-6B9A-60830420C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7C241A-A76B-379B-6FD3-A30E48FC9D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C6687F-2486-4A39-92B7-B9E415A9D77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C74EDD8-F452-07E0-F790-28D682C40C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416C326-7562-4745-2A3D-B601F823F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38FC78-A9A6-709C-CA42-0EB1B6A9E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C374B-5BAB-4D95-934C-90DD8117E13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DB3AF37-D85C-466E-1812-BCB726FA60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7BB1CA-FCBC-2102-0CBD-06BD9A3B0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EC71D8-BD02-5DD5-D400-7C60A3059D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C1A7F-8160-4BA5-932D-7CAE374C991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488E3D58-C719-4D85-D758-8EE58BCAB4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989B96E-AD66-A5D7-BC18-842BA6E1E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4DD596-ABC0-A3DB-6EFF-22A4024FFA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A50A8-AC1D-4CCA-9C5F-C5508D78ED5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547DBA4-7496-2069-4C22-5002C5D9359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D36A64C-E7AE-AB00-4BB8-AC31D14FA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CB8725-9F0D-E387-F49E-646BE950EE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410E5-9A20-47F1-A556-383D2CC143F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3B097A5-AEC4-1856-DD67-C9970521A6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F482E63-A2FA-2D57-FAA5-48310E7E2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F8468-454B-EFDF-09BE-C7BAEFAEA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379CA-BFEB-5604-38C1-FA99332CC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E0CE2-982A-2BB0-FCA2-A698D323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09594-586E-7170-4872-881C97520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D1E49-B280-4FA9-CCF0-1109309E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12D1C-5692-4692-BF1C-BC15172F54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4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70A4C-3D23-4D14-A29C-7E0D3DD7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D4D9C-B253-3512-7D06-B9CF47C5A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DCDBF-50DB-80AD-0448-9D758912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07312-1C59-058F-1717-4201053B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C8800-274A-D295-435C-C43EDE32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C77E-65E7-479B-8711-EA3D076C2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4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2834DB-7EB6-C7B0-F851-8966441DC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B951F-E2AB-6E92-7E8E-616DD5266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CD30B-43D4-125F-530C-6F8945AF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155C5-4044-8CBD-2DB8-60736D73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1E7F3-C286-7CE1-8E68-6BBC4F58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3A8B8-22F7-40E6-8A93-F0E206ECC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92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4A7D-C310-74D8-4E53-41448F92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2343-262F-0C25-2D23-4195524D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C638A-8AE6-06BB-3787-9CAECB60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C8C48-FD9D-2F8C-644C-4B8A4A96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95C80-1FA3-D0C7-CA14-C8B6F4EA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845B8-FD5D-4D67-8AE3-96E257862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65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76B7E-71B3-113E-590C-6EE98F888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C03F3-FF31-E80F-9A7C-347066CB8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4EF2B-0235-32E0-5795-1CB658707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096F4-BF0B-A9BE-5BA0-CEAE0BD1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EB2E1-1895-0471-578F-A1EE4819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0FC5F-0BA0-4357-B504-329DCCA2D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83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D60C9-6ED9-0FA0-160C-EAE957C77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DF963-A6A8-ACD2-7AF7-C266F688E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68C60-2F7C-F3BA-69E1-2ED56AC72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174CE-0107-C3C8-69CA-FB0891A2F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C10B6-229C-31A1-D2FE-F1A9A3C4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E58ED-DA72-F4E4-0201-818CB92E5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2A511-4B29-43F0-A9A0-C4FC5800B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44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EA5AE-7EF3-5006-4081-09D70C78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151A9-4BA4-AB15-4CA3-41A98955C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26F8A-5469-631A-03D3-FA5FD1855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7B2E9-6FEB-B5E5-55E4-8178432A3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BBEAB-CFBA-A2A9-5437-68DEECA7B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290178-68FA-8D5B-09A6-AF8E26599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2BFBBC-77D3-4E26-A9ED-4BA231EB1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5CEBA5-7396-B545-D841-ACCEEA8F2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4E3D3-0AAB-47DA-A746-79242965DD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67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AE8A7-C165-7013-E23B-59632411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68A4A-E6E5-65D2-1ECB-24957CFB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A4631-6E86-5203-7132-9154B0DF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DCBCC8-BC2E-74DC-C60C-7240AF11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69BFC-D5A9-4ADA-A91E-39A93CCF12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76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F46ED-0C15-482C-1D55-0AE33E5D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35D167-FF5F-0693-692B-0793353A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63EAB-0890-F4D7-DF54-6ADD43E1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97FCE-C92E-4162-8F76-D46DB49661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52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2F3EF-98A3-4DE8-54AD-9DD2129D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7CF28-58F3-1F98-A218-A599B1344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AD555-496E-DA30-2884-4983FB4AF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C913A-93FF-F23C-8922-B0277F39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4B131-CE4C-225B-9CD8-8BAED7947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02078-1CA0-9890-5D1A-E6C8A415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F28FD-0AA6-410B-9876-A7931CEDBD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16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18D07-27B3-7E16-D27F-AE601EE8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DE2D7-E168-14AA-D4AB-8D0B909CF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1F5B9-5D5F-0B2B-28F6-FF2A7B822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05E0A-29C0-0FA7-CB28-E21490917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11572-7BBC-1963-1296-310C51C4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C0183-08C3-67A4-6C3C-5E82D661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151E9-829A-4D87-82A1-FCE50E2B2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79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4644A0F-EC22-3AE6-5FFD-17366D3AB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318417F-09EE-8F2B-25DC-63B3B67C5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E2765E6-0F20-488B-7ED5-CC41CCEAFA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7897EA8-84B2-4CCB-536F-9A41C9FADA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2906FAB-9D4F-E858-4A81-14F2B41F4D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983F2D-8517-4D6D-9A61-C32C167B8A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WENDY\TEACHER$\fodss\TTL\ecoli.mov" TargetMode="Externa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3" Type="http://schemas.openxmlformats.org/officeDocument/2006/relationships/hyperlink" Target="laws%20of%20exponents.ppt" TargetMode="External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>
            <a:extLst>
              <a:ext uri="{FF2B5EF4-FFF2-40B4-BE49-F238E27FC236}">
                <a16:creationId xmlns:a16="http://schemas.microsoft.com/office/drawing/2014/main" id="{A4426671-9E9D-8369-D6F2-ED90C69C2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5425"/>
            <a:ext cx="8610600" cy="646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>
            <a:extLst>
              <a:ext uri="{FF2B5EF4-FFF2-40B4-BE49-F238E27FC236}">
                <a16:creationId xmlns:a16="http://schemas.microsoft.com/office/drawing/2014/main" id="{61966483-8401-C425-83A9-40B797914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The previous pages show what exponential growth looks like as a curve, but what happens in real life.  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5C750B45-56CF-6AA2-7F9D-44BCB83F8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12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You start with one item which replicates continuously.</a:t>
            </a:r>
          </a:p>
        </p:txBody>
      </p:sp>
      <p:pic>
        <p:nvPicPr>
          <p:cNvPr id="13316" name="ecoli.mov">
            <a:hlinkClick r:id="" action="ppaction://media"/>
            <a:extLst>
              <a:ext uri="{FF2B5EF4-FFF2-40B4-BE49-F238E27FC236}">
                <a16:creationId xmlns:a16="http://schemas.microsoft.com/office/drawing/2014/main" id="{AB7B9869-5CD6-54BB-075C-1828F38DE928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34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13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316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13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6"/>
                  </p:tgtEl>
                </p:cond>
              </p:nextCondLst>
            </p:seq>
          </p:childTnLst>
        </p:cTn>
      </p:par>
    </p:tnLst>
    <p:bldLst>
      <p:bldP spid="13318" grpId="0" autoUpdateAnimBg="0"/>
      <p:bldP spid="1331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D44BA79-A43D-68D8-F150-F136B5948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Homework</a:t>
            </a:r>
            <a:r>
              <a:rPr lang="en-US" altLang="en-US"/>
              <a:t>: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	</a:t>
            </a:r>
            <a:r>
              <a:rPr lang="en-US" altLang="en-US" sz="3200"/>
              <a:t>Pages</a:t>
            </a:r>
            <a:r>
              <a:rPr lang="en-US" altLang="en-US"/>
              <a:t> 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6504545D-3769-D5B0-4B71-FAA6D17B0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028">
            <a:extLst>
              <a:ext uri="{FF2B5EF4-FFF2-40B4-BE49-F238E27FC236}">
                <a16:creationId xmlns:a16="http://schemas.microsoft.com/office/drawing/2014/main" id="{A931BDAF-D95F-6D51-7F2C-54A77095C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43000"/>
            <a:ext cx="5715000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 Box 1027">
            <a:extLst>
              <a:ext uri="{FF2B5EF4-FFF2-40B4-BE49-F238E27FC236}">
                <a16:creationId xmlns:a16="http://schemas.microsoft.com/office/drawing/2014/main" id="{6D55E3FA-AC7B-890A-67C9-FBCC01372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3733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rgbClr val="660066"/>
                </a:solidFill>
              </a:rPr>
              <a:t>Exponential Functions are functions which can be represented by graphs similar to the graph on the right</a:t>
            </a:r>
          </a:p>
          <a:p>
            <a:endParaRPr lang="en-US" altLang="en-US" sz="4000" b="1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9F2216-E50A-9A2C-D48E-93534F7E2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8991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/>
              <a:t>All base exponential functions are similar because they all go through the point (0,1), regardless of the size of their base number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D0BA6E5-DE8C-449B-9A4C-F496EB283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0" y="2590800"/>
            <a:ext cx="9334500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</a:rPr>
              <a:t>Exponential Functions are written in the form:</a:t>
            </a:r>
          </a:p>
          <a:p>
            <a:pPr algn="ctr">
              <a:spcBef>
                <a:spcPct val="50000"/>
              </a:spcBef>
            </a:pPr>
            <a:r>
              <a:rPr lang="en-US" altLang="en-US" sz="6000" b="1">
                <a:solidFill>
                  <a:schemeClr val="bg1"/>
                </a:solidFill>
              </a:rPr>
              <a:t>y = ab</a:t>
            </a:r>
            <a:r>
              <a:rPr lang="en-US" altLang="en-US" sz="6000" b="1" baseline="30000">
                <a:solidFill>
                  <a:schemeClr val="bg1"/>
                </a:solidFill>
              </a:rPr>
              <a:t>x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chemeClr val="bg1"/>
                </a:solidFill>
              </a:rPr>
              <a:t>a= constant		b = base		x =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1BBA7DD-5ED3-7471-5200-2454B229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5905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When solving exponential equations, it is important to have both sides of the equation set to the same base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860C4FE5-ACA2-424E-D62A-69338A422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When working with exponential equations, the </a:t>
            </a:r>
            <a:r>
              <a:rPr lang="en-US" altLang="en-US" sz="3600" b="1">
                <a:solidFill>
                  <a:srgbClr val="FF0000"/>
                </a:solidFill>
                <a:hlinkClick r:id="rId3"/>
              </a:rPr>
              <a:t>Laws of Exponents</a:t>
            </a:r>
            <a:r>
              <a:rPr lang="en-US" altLang="en-US" sz="3600" b="1">
                <a:hlinkClick r:id="rId3"/>
              </a:rPr>
              <a:t> </a:t>
            </a:r>
            <a:r>
              <a:rPr lang="en-US" altLang="en-US" sz="3600" b="1"/>
              <a:t>still hold true</a:t>
            </a:r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783A505A-B20C-7957-2466-2049A8BC4D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963" y="1295400"/>
          <a:ext cx="35909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203040" progId="Equation.3">
                  <p:embed/>
                </p:oleObj>
              </mc:Choice>
              <mc:Fallback>
                <p:oleObj name="Equation" r:id="rId4" imgW="6984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1295400"/>
                        <a:ext cx="3590925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>
            <a:extLst>
              <a:ext uri="{FF2B5EF4-FFF2-40B4-BE49-F238E27FC236}">
                <a16:creationId xmlns:a16="http://schemas.microsoft.com/office/drawing/2014/main" id="{51AE9213-74E6-44C7-9766-8E71F9A67E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1295400"/>
          <a:ext cx="306863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880" imgH="203040" progId="Equation.3">
                  <p:embed/>
                </p:oleObj>
              </mc:Choice>
              <mc:Fallback>
                <p:oleObj name="Equation" r:id="rId6" imgW="596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295400"/>
                        <a:ext cx="306863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E075FF97-B112-7168-22EA-CD4D45E62A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1295400"/>
          <a:ext cx="15668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560" imgH="203040" progId="Equation.3">
                  <p:embed/>
                </p:oleObj>
              </mc:Choice>
              <mc:Fallback>
                <p:oleObj name="Equation" r:id="rId8" imgW="3045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295400"/>
                        <a:ext cx="15668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>
            <a:extLst>
              <a:ext uri="{FF2B5EF4-FFF2-40B4-BE49-F238E27FC236}">
                <a16:creationId xmlns:a16="http://schemas.microsoft.com/office/drawing/2014/main" id="{0D66C164-33A8-5D39-161E-DA100C7B23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53400" y="1447800"/>
          <a:ext cx="5873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4120" imgH="177480" progId="Equation.3">
                  <p:embed/>
                </p:oleObj>
              </mc:Choice>
              <mc:Fallback>
                <p:oleObj name="Equation" r:id="rId10" imgW="11412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447800"/>
                        <a:ext cx="5873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>
            <a:extLst>
              <a:ext uri="{FF2B5EF4-FFF2-40B4-BE49-F238E27FC236}">
                <a16:creationId xmlns:a16="http://schemas.microsoft.com/office/drawing/2014/main" id="{286E5048-4997-0B66-1347-AD728EC3BA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89025" y="4343400"/>
          <a:ext cx="34829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12520" imgH="203040" progId="Equation.3">
                  <p:embed/>
                </p:oleObj>
              </mc:Choice>
              <mc:Fallback>
                <p:oleObj name="Equation" r:id="rId12" imgW="81252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4343400"/>
                        <a:ext cx="34829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>
            <a:extLst>
              <a:ext uri="{FF2B5EF4-FFF2-40B4-BE49-F238E27FC236}">
                <a16:creationId xmlns:a16="http://schemas.microsoft.com/office/drawing/2014/main" id="{9178B617-E364-AFCD-0518-498DFDBCF8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4191000"/>
          <a:ext cx="3429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99920" imgH="266400" progId="Equation.3">
                  <p:embed/>
                </p:oleObj>
              </mc:Choice>
              <mc:Fallback>
                <p:oleObj name="Equation" r:id="rId14" imgW="799920" imgH="266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191000"/>
                        <a:ext cx="3429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15">
            <a:extLst>
              <a:ext uri="{FF2B5EF4-FFF2-40B4-BE49-F238E27FC236}">
                <a16:creationId xmlns:a16="http://schemas.microsoft.com/office/drawing/2014/main" id="{3250D649-6B16-565C-7830-1A8551B278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5410200"/>
          <a:ext cx="29940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98400" imgH="203040" progId="Equation.3">
                  <p:embed/>
                </p:oleObj>
              </mc:Choice>
              <mc:Fallback>
                <p:oleObj name="Equation" r:id="rId16" imgW="69840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10200"/>
                        <a:ext cx="29940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>
            <a:extLst>
              <a:ext uri="{FF2B5EF4-FFF2-40B4-BE49-F238E27FC236}">
                <a16:creationId xmlns:a16="http://schemas.microsoft.com/office/drawing/2014/main" id="{B090B84D-4372-9A03-6FCA-5EAF62D278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5486400"/>
          <a:ext cx="2613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09480" imgH="177480" progId="Equation.3">
                  <p:embed/>
                </p:oleObj>
              </mc:Choice>
              <mc:Fallback>
                <p:oleObj name="Equation" r:id="rId18" imgW="60948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86400"/>
                        <a:ext cx="26130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>
            <a:extLst>
              <a:ext uri="{FF2B5EF4-FFF2-40B4-BE49-F238E27FC236}">
                <a16:creationId xmlns:a16="http://schemas.microsoft.com/office/drawing/2014/main" id="{A79FBA1C-79E6-ACAC-AF31-EEF7C6F5FA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5410200"/>
          <a:ext cx="190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44240" imgH="177480" progId="Equation.3">
                  <p:embed/>
                </p:oleObj>
              </mc:Choice>
              <mc:Fallback>
                <p:oleObj name="Equation" r:id="rId20" imgW="44424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410200"/>
                        <a:ext cx="190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Rectangle 18">
            <a:extLst>
              <a:ext uri="{FF2B5EF4-FFF2-40B4-BE49-F238E27FC236}">
                <a16:creationId xmlns:a16="http://schemas.microsoft.com/office/drawing/2014/main" id="{AE049584-5F9E-BB6F-DCE8-6E6C63A2D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371600"/>
            <a:ext cx="762000" cy="1066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0A9C62ED-C5F9-C4D1-5D1B-B4986BE6B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410200"/>
            <a:ext cx="19050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6C802E3D-4EA6-3064-45BB-16A31246E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096000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Text Box 4">
            <a:extLst>
              <a:ext uri="{FF2B5EF4-FFF2-40B4-BE49-F238E27FC236}">
                <a16:creationId xmlns:a16="http://schemas.microsoft.com/office/drawing/2014/main" id="{BBB290D6-5511-36BA-156B-552AF9E9C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029200"/>
            <a:ext cx="7315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Yellow = 4</a:t>
            </a:r>
            <a:r>
              <a:rPr lang="en-US" altLang="en-US" sz="3600" b="1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altLang="en-US" sz="3600" b="1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			</a:t>
            </a:r>
            <a:r>
              <a:rPr lang="en-US" altLang="en-US" sz="36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Green = e</a:t>
            </a:r>
            <a:r>
              <a:rPr lang="en-US" altLang="en-US" sz="3600" b="1" baseline="3000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en-US" altLang="en-US" sz="3600" b="1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Black = 3</a:t>
            </a:r>
            <a:r>
              <a:rPr lang="en-US" altLang="en-US" sz="3600" b="1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x			</a:t>
            </a:r>
            <a:r>
              <a:rPr lang="en-US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 = 2</a:t>
            </a:r>
            <a:r>
              <a:rPr lang="en-US" altLang="en-US" sz="36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en-US" altLang="en-US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extLst>
              <a:ext uri="{FF2B5EF4-FFF2-40B4-BE49-F238E27FC236}">
                <a16:creationId xmlns:a16="http://schemas.microsoft.com/office/drawing/2014/main" id="{ED62F51B-AD46-04E9-152A-44B02ABAF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</a:rPr>
              <a:t>As you could see in the graph, the larger the base, the faster the function increased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69E36F40-2532-9A27-C196-02D6D15E1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If we place a negative sign in front of the x, the graphs will be reflected(flipped) across the y-axis</a:t>
            </a: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>
            <a:extLst>
              <a:ext uri="{FF2B5EF4-FFF2-40B4-BE49-F238E27FC236}">
                <a16:creationId xmlns:a16="http://schemas.microsoft.com/office/drawing/2014/main" id="{DAF9299A-99FD-A204-E06C-A5E5B3AA2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6248400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Rectangle 4">
            <a:extLst>
              <a:ext uri="{FF2B5EF4-FFF2-40B4-BE49-F238E27FC236}">
                <a16:creationId xmlns:a16="http://schemas.microsoft.com/office/drawing/2014/main" id="{12D75CBF-1A34-E422-E61A-BBADBC8F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5105400"/>
            <a:ext cx="7239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Yellow = 4</a:t>
            </a:r>
            <a:r>
              <a:rPr lang="en-US" altLang="en-US" sz="3600" b="1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-x</a:t>
            </a:r>
            <a:r>
              <a:rPr lang="en-US" altLang="en-US" sz="3600" b="1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			</a:t>
            </a:r>
            <a:r>
              <a:rPr lang="en-US" altLang="en-US" sz="3600" b="1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Green = e</a:t>
            </a:r>
            <a:r>
              <a:rPr lang="en-US" altLang="en-US" sz="3600" b="1" baseline="30000">
                <a:solidFill>
                  <a:srgbClr val="3399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-x</a:t>
            </a:r>
            <a:endParaRPr lang="en-US" altLang="en-US" sz="3600" b="1">
              <a:solidFill>
                <a:srgbClr val="3399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Black = 3</a:t>
            </a:r>
            <a:r>
              <a:rPr lang="en-US" altLang="en-US" sz="3600" b="1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-x			</a:t>
            </a:r>
            <a:r>
              <a:rPr lang="en-US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 = 2</a:t>
            </a:r>
            <a:r>
              <a:rPr lang="en-US" altLang="en-US" sz="36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2F643AA6-6092-7201-5B88-59CAB47C7D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1752600"/>
          <a:ext cx="253365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606379" imgH="4579857" progId="Excel.Sheet.8">
                  <p:embed/>
                </p:oleObj>
              </mc:Choice>
              <mc:Fallback>
                <p:oleObj name="Worksheet" r:id="rId3" imgW="2606379" imgH="457985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253365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>
            <a:extLst>
              <a:ext uri="{FF2B5EF4-FFF2-40B4-BE49-F238E27FC236}">
                <a16:creationId xmlns:a16="http://schemas.microsoft.com/office/drawing/2014/main" id="{4C490561-238E-A5D9-CF13-905A0FE26C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1828800"/>
          <a:ext cx="5867400" cy="44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5547631" imgH="4206692" progId="Excel.Chart.8">
                  <p:embed/>
                </p:oleObj>
              </mc:Choice>
              <mc:Fallback>
                <p:oleObj name="Chart" r:id="rId5" imgW="5547631" imgH="4206692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828800"/>
                        <a:ext cx="5867400" cy="444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" name="Text Box 30">
            <a:extLst>
              <a:ext uri="{FF2B5EF4-FFF2-40B4-BE49-F238E27FC236}">
                <a16:creationId xmlns:a16="http://schemas.microsoft.com/office/drawing/2014/main" id="{1F2E5A52-8CEA-733E-47EF-F05D0B858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3048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By using Microsoft Excel, we can make a table of values and a graph of the data</a:t>
            </a:r>
          </a:p>
        </p:txBody>
      </p:sp>
      <p:sp>
        <p:nvSpPr>
          <p:cNvPr id="10271" name="Text Box 31">
            <a:extLst>
              <a:ext uri="{FF2B5EF4-FFF2-40B4-BE49-F238E27FC236}">
                <a16:creationId xmlns:a16="http://schemas.microsoft.com/office/drawing/2014/main" id="{968CD5AE-C1FC-FE32-AA65-A0924C47D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2954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y = e</a:t>
            </a:r>
            <a:r>
              <a:rPr lang="en-US" altLang="en-US" sz="3600" b="1" baseline="30000"/>
              <a:t>x</a:t>
            </a:r>
            <a:endParaRPr lang="en-US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utoUpdateAnimBg="0"/>
      <p:bldP spid="102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>
            <a:extLst>
              <a:ext uri="{FF2B5EF4-FFF2-40B4-BE49-F238E27FC236}">
                <a16:creationId xmlns:a16="http://schemas.microsoft.com/office/drawing/2014/main" id="{111A0FBF-445C-74D4-4712-0AA481463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800" b="1"/>
              <a:t>We can also use Maple 7 to plot exponential graphs</a:t>
            </a:r>
            <a:endParaRPr lang="en-US" altLang="en-US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083493A3-8175-0B60-B745-328D1CC82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80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00"/>
                </a:solidFill>
              </a:rPr>
              <a:t>&gt; 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</a:rPr>
              <a:t>plot (exp(x),x=-5..5);</a:t>
            </a:r>
            <a:endParaRPr lang="en-US" altLang="en-US"/>
          </a:p>
        </p:txBody>
      </p:sp>
      <p:pic>
        <p:nvPicPr>
          <p:cNvPr id="17414" name="Picture 6">
            <a:extLst>
              <a:ext uri="{FF2B5EF4-FFF2-40B4-BE49-F238E27FC236}">
                <a16:creationId xmlns:a16="http://schemas.microsoft.com/office/drawing/2014/main" id="{DC090C26-C1D9-9F27-93EC-77F62EF41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086600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nimBg="1" autoUpdateAnimBg="0"/>
    </p:bldLst>
  </p:timing>
</p:sld>
</file>

<file path=ppt/theme/theme1.xml><?xml version="1.0" encoding="utf-8"?>
<a:theme xmlns:a="http://schemas.openxmlformats.org/drawingml/2006/main" name="Nebulai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9900FF"/>
      </a:folHlink>
    </a:clrScheme>
    <a:fontScheme name="Nebula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bula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bula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bula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bula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bula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bula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bula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Designs\Nebulai.pot</Template>
  <TotalTime>377</TotalTime>
  <Words>317</Words>
  <Application>Microsoft Office PowerPoint</Application>
  <PresentationFormat>On-screen Show (4:3)</PresentationFormat>
  <Paragraphs>40</Paragraphs>
  <Slides>12</Slides>
  <Notes>12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Courier New</vt:lpstr>
      <vt:lpstr>Arial</vt:lpstr>
      <vt:lpstr>Nebulai</vt:lpstr>
      <vt:lpstr>Microsoft Equation 3.0</vt:lpstr>
      <vt:lpstr>Microsoft Excel Worksheet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Chester Area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Chester Area School</dc:creator>
  <cp:lastModifiedBy>Nayan GRIFFITHS</cp:lastModifiedBy>
  <cp:revision>35</cp:revision>
  <dcterms:created xsi:type="dcterms:W3CDTF">2000-08-01T13:16:48Z</dcterms:created>
  <dcterms:modified xsi:type="dcterms:W3CDTF">2023-03-24T19:09:52Z</dcterms:modified>
</cp:coreProperties>
</file>